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  <a:srgbClr val="275153"/>
    <a:srgbClr val="7CBFC2"/>
    <a:srgbClr val="3D7E82"/>
    <a:srgbClr val="7E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1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07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04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9979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878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51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92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5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4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3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69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98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98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2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0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5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33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0" y="10"/>
            <a:ext cx="12188389" cy="6857990"/>
          </a:xfrm>
          <a:prstGeom prst="rect">
            <a:avLst/>
          </a:prstGeom>
        </p:spPr>
      </p:pic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87C9EFDF-CC43-1B2E-EFBC-86CA66672536}"/>
              </a:ext>
            </a:extLst>
          </p:cNvPr>
          <p:cNvSpPr/>
          <p:nvPr/>
        </p:nvSpPr>
        <p:spPr>
          <a:xfrm>
            <a:off x="2261062" y="2078180"/>
            <a:ext cx="7764088" cy="2236124"/>
          </a:xfrm>
          <a:prstGeom prst="snip2Diag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Autofit/>
          </a:bodyPr>
          <a:lstStyle/>
          <a:p>
            <a:pPr algn="ctr">
              <a:spcAft>
                <a:spcPts val="800"/>
              </a:spcAft>
            </a:pPr>
            <a:r>
              <a:rPr lang="en-US" sz="2800" b="1" dirty="0">
                <a:effectLst/>
                <a:latin typeface="Arial-BoldItalicMT"/>
                <a:ea typeface="Times New Roman" panose="02020603050405020304" pitchFamily="18" charset="0"/>
              </a:rPr>
              <a:t>Evaluating the Effectiveness of Machine-Learning in Detecting AI-Generated Content</a:t>
            </a:r>
            <a:endParaRPr lang="en-CA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 Magee – B00132512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AA565-187B-15EB-00D5-B486F12F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29" y="828312"/>
            <a:ext cx="1050754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8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08481A-067E-36FA-E64C-A51F1A40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271286"/>
            <a:ext cx="10478962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1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8504F-4648-AA27-3E78-00C61115F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865" y="1115568"/>
            <a:ext cx="10191522" cy="4803648"/>
          </a:xfrm>
        </p:spPr>
      </p:pic>
    </p:spTree>
    <p:extLst>
      <p:ext uri="{BB962C8B-B14F-4D97-AF65-F5344CB8AC3E}">
        <p14:creationId xmlns:p14="http://schemas.microsoft.com/office/powerpoint/2010/main" val="1166663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A6AA-0ADE-B4EA-9CBC-4EC71564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57594-DA79-0DF7-607D-63D4D525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Random data selector – Sample from raw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err="1"/>
              <a:t>labbeling</a:t>
            </a:r>
            <a:r>
              <a:rPr lang="en-US" dirty="0"/>
              <a:t> – AI-Generated v Real.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Random data splitting – Training, testing, evaluation.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575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4382-A828-B40E-3C25-D44945CB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Custom CNN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1B345-5E23-293D-BADD-B116CDD3D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076" y="2158047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Basic CNN</a:t>
            </a:r>
          </a:p>
          <a:p>
            <a:pPr lvl="1"/>
            <a:r>
              <a:rPr lang="en-US" dirty="0"/>
              <a:t>Apply data split – training/validation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Filters images for feature extraction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Uses dropout to zero-out data, reduces overfitting</a:t>
            </a:r>
            <a:br>
              <a:rPr lang="en-US" dirty="0"/>
            </a:br>
            <a:endParaRPr lang="en-US" dirty="0"/>
          </a:p>
          <a:p>
            <a:pPr lvl="1"/>
            <a:r>
              <a:rPr lang="en-CA" dirty="0"/>
              <a:t>Flattens layers</a:t>
            </a:r>
            <a:br>
              <a:rPr lang="en-CA" dirty="0"/>
            </a:br>
            <a:endParaRPr lang="en-CA" dirty="0"/>
          </a:p>
          <a:p>
            <a:pPr lvl="1"/>
            <a:r>
              <a:rPr lang="en-CA" dirty="0"/>
              <a:t>Final layer single neuron, with sigmoid activation for binary classification</a:t>
            </a:r>
          </a:p>
        </p:txBody>
      </p:sp>
      <p:pic>
        <p:nvPicPr>
          <p:cNvPr id="2052" name="Picture 4" descr="keras - What does Conv2D(32, (3, 3) in TensorFlow mean? - Stack Overflow">
            <a:extLst>
              <a:ext uri="{FF2B5EF4-FFF2-40B4-BE49-F238E27FC236}">
                <a16:creationId xmlns:a16="http://schemas.microsoft.com/office/drawing/2014/main" id="{B7F11B41-AC8D-776A-DA3C-C012F910F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216" y="1963103"/>
            <a:ext cx="44196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7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DF4D-B2C8-C300-60C8-92D3ED5E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Model using Resnet50</a:t>
            </a:r>
            <a:endParaRPr lang="en-CA" dirty="0"/>
          </a:p>
        </p:txBody>
      </p:sp>
      <p:pic>
        <p:nvPicPr>
          <p:cNvPr id="3074" name="Picture 2" descr="The Basics of ResNet50 | ml-articles – Weights &amp; Biases">
            <a:extLst>
              <a:ext uri="{FF2B5EF4-FFF2-40B4-BE49-F238E27FC236}">
                <a16:creationId xmlns:a16="http://schemas.microsoft.com/office/drawing/2014/main" id="{7EA52970-58AE-D5C6-A18D-81385ABD50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55" y="0"/>
            <a:ext cx="36650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FF7A1C-BA55-156E-211F-487C29BBE4DE}"/>
              </a:ext>
            </a:extLst>
          </p:cNvPr>
          <p:cNvSpPr txBox="1"/>
          <p:nvPr/>
        </p:nvSpPr>
        <p:spPr>
          <a:xfrm>
            <a:off x="1325880" y="1856232"/>
            <a:ext cx="7607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Rescale images.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data-split – training / validation.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ResNet50, pre-trained on ImageNet.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epochs for training.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utilizing binary classification.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early stopping, saving the best model.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615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133A-5673-014E-70FA-948B749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/ Validation Accuracy</a:t>
            </a:r>
            <a:endParaRPr lang="en-C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5FB407-848E-8715-EF53-8D31FD9B1E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451344"/>
              </p:ext>
            </p:extLst>
          </p:nvPr>
        </p:nvGraphicFramePr>
        <p:xfrm>
          <a:off x="1132268" y="1847152"/>
          <a:ext cx="9712516" cy="414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036">
                  <a:extLst>
                    <a:ext uri="{9D8B030D-6E8A-4147-A177-3AD203B41FA5}">
                      <a16:colId xmlns:a16="http://schemas.microsoft.com/office/drawing/2014/main" val="809488873"/>
                    </a:ext>
                  </a:extLst>
                </a:gridCol>
                <a:gridCol w="3556222">
                  <a:extLst>
                    <a:ext uri="{9D8B030D-6E8A-4147-A177-3AD203B41FA5}">
                      <a16:colId xmlns:a16="http://schemas.microsoft.com/office/drawing/2014/main" val="1886151864"/>
                    </a:ext>
                  </a:extLst>
                </a:gridCol>
                <a:gridCol w="1354106">
                  <a:extLst>
                    <a:ext uri="{9D8B030D-6E8A-4147-A177-3AD203B41FA5}">
                      <a16:colId xmlns:a16="http://schemas.microsoft.com/office/drawing/2014/main" val="359129463"/>
                    </a:ext>
                  </a:extLst>
                </a:gridCol>
                <a:gridCol w="3502152">
                  <a:extLst>
                    <a:ext uri="{9D8B030D-6E8A-4147-A177-3AD203B41FA5}">
                      <a16:colId xmlns:a16="http://schemas.microsoft.com/office/drawing/2014/main" val="3811433936"/>
                    </a:ext>
                  </a:extLst>
                </a:gridCol>
              </a:tblGrid>
              <a:tr h="42056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Refined Model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Transfer Model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991273"/>
                  </a:ext>
                </a:extLst>
              </a:tr>
              <a:tr h="7452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AI-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Recog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98.8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91.8%</a:t>
                      </a:r>
                      <a:endParaRPr lang="en-CA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AI-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Recog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68.2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74.2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520770"/>
                  </a:ext>
                </a:extLst>
              </a:tr>
              <a:tr h="7452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AI-Art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 96.7%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65.6%</a:t>
                      </a:r>
                      <a:endParaRPr lang="en-CA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AI-Art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54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55.6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58225"/>
                  </a:ext>
                </a:extLst>
              </a:tr>
              <a:tr h="745225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Artiface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98.3%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89.6%</a:t>
                      </a:r>
                      <a:endParaRPr lang="en-CA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Artiface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68.2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71.7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807688"/>
                  </a:ext>
                </a:extLst>
              </a:tr>
              <a:tr h="7452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CIFAKE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96.3%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87.5%</a:t>
                      </a:r>
                      <a:endParaRPr lang="en-CA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CIFAKE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71.3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70.7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195"/>
                  </a:ext>
                </a:extLst>
              </a:tr>
              <a:tr h="7452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94.7%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73.3%</a:t>
                      </a:r>
                      <a:endParaRPr lang="en-CA" b="1" i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Faces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Training Acc: </a:t>
                      </a:r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56.9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Validation Acc: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56.9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219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57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2A1F-E13E-AC13-D4CA-139D3141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09" y="0"/>
            <a:ext cx="9905998" cy="1478570"/>
          </a:xfrm>
        </p:spPr>
        <p:txBody>
          <a:bodyPr/>
          <a:lstStyle/>
          <a:p>
            <a:r>
              <a:rPr lang="en-US" dirty="0"/>
              <a:t>Key findings</a:t>
            </a:r>
            <a:endParaRPr lang="en-CA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243D37-654E-8196-0AD0-A41125DFE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961172"/>
              </p:ext>
            </p:extLst>
          </p:nvPr>
        </p:nvGraphicFramePr>
        <p:xfrm>
          <a:off x="1026160" y="2649050"/>
          <a:ext cx="94620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5376">
                  <a:extLst>
                    <a:ext uri="{9D8B030D-6E8A-4147-A177-3AD203B41FA5}">
                      <a16:colId xmlns:a16="http://schemas.microsoft.com/office/drawing/2014/main" val="1298608631"/>
                    </a:ext>
                  </a:extLst>
                </a:gridCol>
                <a:gridCol w="5056632">
                  <a:extLst>
                    <a:ext uri="{9D8B030D-6E8A-4147-A177-3AD203B41FA5}">
                      <a16:colId xmlns:a16="http://schemas.microsoft.com/office/drawing/2014/main" val="2694516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Highest Accuracy on like-dataset (AI-Art)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Highest accuracy on random dataset (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Artiface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2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88.3% (AI – 76.6 / Real 100%)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73.3% (AI – 81.1 / Real 65.5)</a:t>
                      </a:r>
                      <a:endParaRPr lang="en-CA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5522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EBC46D-8E17-E1B0-3D3A-925610E4CBB0}"/>
              </a:ext>
            </a:extLst>
          </p:cNvPr>
          <p:cNvSpPr txBox="1"/>
          <p:nvPr/>
        </p:nvSpPr>
        <p:spPr>
          <a:xfrm>
            <a:off x="987552" y="1545336"/>
            <a:ext cx="9372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Custom CNN</a:t>
            </a:r>
          </a:p>
          <a:p>
            <a:r>
              <a:rPr lang="en-US" dirty="0"/>
              <a:t>Some good results, some relatively poor. Generally the more diverse datasets confirmed higher accuracy. </a:t>
            </a:r>
            <a:br>
              <a:rPr lang="en-US" dirty="0"/>
            </a:b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353F2-AE4C-27C5-105A-1ED4102FA1A9}"/>
              </a:ext>
            </a:extLst>
          </p:cNvPr>
          <p:cNvSpPr txBox="1"/>
          <p:nvPr/>
        </p:nvSpPr>
        <p:spPr>
          <a:xfrm>
            <a:off x="957072" y="4011168"/>
            <a:ext cx="9372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Transfer model</a:t>
            </a:r>
          </a:p>
          <a:p>
            <a:r>
              <a:rPr lang="en-US" dirty="0"/>
              <a:t>Extremely poor results, most datasets showed no skill, returning 50% accuracy. Only 1 dataset (CIFAKE) showed any skill, though low.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63.8% Accuracy – 30.8% AI / 96.8% Real</a:t>
            </a:r>
            <a:br>
              <a:rPr lang="en-US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818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A960-847F-6C5D-0E69-AE018A31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818B7-DCF3-15F1-A5A2-697C3871C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CA" dirty="0"/>
              <a:t>ML Models can be relatively effective. Showing some skill in certain cases and with further tweaking could be more effective.</a:t>
            </a:r>
          </a:p>
          <a:p>
            <a:pPr marL="457200" indent="-457200">
              <a:buAutoNum type="arabicPeriod"/>
            </a:pPr>
            <a:r>
              <a:rPr lang="en-CA" dirty="0"/>
              <a:t>Shadows, geometric inconsistencies, noise patterns etc. Dataset results show they aren’t really looking for objects or specific things in the image. More so characteristics. </a:t>
            </a:r>
          </a:p>
          <a:p>
            <a:pPr marL="457200" indent="-457200">
              <a:buAutoNum type="arabicPeriod"/>
            </a:pPr>
            <a:r>
              <a:rPr lang="en-CA" dirty="0"/>
              <a:t>The custom CNN returned far higher accuracy than the transfer model. Believe with a larger dataset and more time training the custom CNN could be quite accurate.</a:t>
            </a:r>
          </a:p>
        </p:txBody>
      </p:sp>
    </p:spTree>
    <p:extLst>
      <p:ext uri="{BB962C8B-B14F-4D97-AF65-F5344CB8AC3E}">
        <p14:creationId xmlns:p14="http://schemas.microsoft.com/office/powerpoint/2010/main" val="40697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AI-Content is a rapidly growing area of study and interest.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Involves the use of rapidly improving deep-learning models.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Field has progressed from text, to images, to now realistic video generation.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AD90-B610-E015-51DA-C81BA09E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2376-3E99-BA38-1F5E-8D413FA8C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effective are current ML models at identifying AI-generated images?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specific characteristics and anomalies that can be used to detect AI-generated content?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different ML model types &amp; parameters perform under various conditions, and what are their limitations?</a:t>
            </a:r>
          </a:p>
          <a:p>
            <a:pPr marL="457200" indent="-457200">
              <a:buFont typeface="+mj-lt"/>
              <a:buAutoNum type="arabicPeriod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98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808E6-7481-47CE-1CC6-0CE381F8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AI-Generated Content</a:t>
            </a:r>
            <a:endParaRPr lang="en-CA" dirty="0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F845504-9789-AFE6-6AF0-7B137C77C382}"/>
              </a:ext>
            </a:extLst>
          </p:cNvPr>
          <p:cNvSpPr/>
          <p:nvPr/>
        </p:nvSpPr>
        <p:spPr>
          <a:xfrm>
            <a:off x="722376" y="2130552"/>
            <a:ext cx="1691640" cy="512064"/>
          </a:xfrm>
          <a:prstGeom prst="flowChartOffpageConnector">
            <a:avLst/>
          </a:prstGeom>
          <a:solidFill>
            <a:srgbClr val="7CBFC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1950s – 1970s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2FB410C3-93A5-8644-22E9-17269F2EFFB3}"/>
              </a:ext>
            </a:extLst>
          </p:cNvPr>
          <p:cNvSpPr/>
          <p:nvPr/>
        </p:nvSpPr>
        <p:spPr>
          <a:xfrm>
            <a:off x="719328" y="2913888"/>
            <a:ext cx="1691640" cy="512064"/>
          </a:xfrm>
          <a:prstGeom prst="flowChartOffpage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1980s – 1990s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3E21CB0C-940F-A395-C6CE-83D0D74101F3}"/>
              </a:ext>
            </a:extLst>
          </p:cNvPr>
          <p:cNvSpPr/>
          <p:nvPr/>
        </p:nvSpPr>
        <p:spPr>
          <a:xfrm>
            <a:off x="746760" y="3718560"/>
            <a:ext cx="1691640" cy="512064"/>
          </a:xfrm>
          <a:prstGeom prst="flowChartOffpageConnector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1990s – 2000s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A257ADD6-6BEA-E3D0-51FE-8B5CA6DF9019}"/>
              </a:ext>
            </a:extLst>
          </p:cNvPr>
          <p:cNvSpPr/>
          <p:nvPr/>
        </p:nvSpPr>
        <p:spPr>
          <a:xfrm>
            <a:off x="783336" y="4550664"/>
            <a:ext cx="1691640" cy="512064"/>
          </a:xfrm>
          <a:prstGeom prst="flowChartOffpageConnector">
            <a:avLst/>
          </a:prstGeom>
          <a:solidFill>
            <a:srgbClr val="FF43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2010s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31E702E5-76B8-96FA-BE9A-3DFED5646E8A}"/>
              </a:ext>
            </a:extLst>
          </p:cNvPr>
          <p:cNvSpPr/>
          <p:nvPr/>
        </p:nvSpPr>
        <p:spPr>
          <a:xfrm>
            <a:off x="786384" y="5358384"/>
            <a:ext cx="1682496" cy="402336"/>
          </a:xfrm>
          <a:prstGeom prst="flowChartProces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2020s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46A07E-967F-ECF4-BC72-162FD033B5CF}"/>
              </a:ext>
            </a:extLst>
          </p:cNvPr>
          <p:cNvSpPr txBox="1"/>
          <p:nvPr/>
        </p:nvSpPr>
        <p:spPr>
          <a:xfrm>
            <a:off x="2532888" y="2121408"/>
            <a:ext cx="78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early programs, Sketchpad for example. Film CGI – Westworld.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9967B2-2447-86A8-2912-B1F82A98C5EE}"/>
              </a:ext>
            </a:extLst>
          </p:cNvPr>
          <p:cNvSpPr txBox="1"/>
          <p:nvPr/>
        </p:nvSpPr>
        <p:spPr>
          <a:xfrm>
            <a:off x="2575560" y="2923032"/>
            <a:ext cx="78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CAD software, Autodesk. Fully CGI film, The Adventures of André &amp; Wally B., Pixar.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F55F8-43E3-0523-F3DC-13CEBB633793}"/>
              </a:ext>
            </a:extLst>
          </p:cNvPr>
          <p:cNvSpPr txBox="1"/>
          <p:nvPr/>
        </p:nvSpPr>
        <p:spPr>
          <a:xfrm>
            <a:off x="2572512" y="3752088"/>
            <a:ext cx="78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experiments using neural networks to both enhance and create images.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AB47B-C417-33F5-2817-ED0E1490DED6}"/>
              </a:ext>
            </a:extLst>
          </p:cNvPr>
          <p:cNvSpPr txBox="1"/>
          <p:nvPr/>
        </p:nvSpPr>
        <p:spPr>
          <a:xfrm>
            <a:off x="2615184" y="4581144"/>
            <a:ext cx="78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development of GANs, first time we start seeing realistic generated content.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390F36-2EAC-562C-8143-9D4AE5EE8EA6}"/>
              </a:ext>
            </a:extLst>
          </p:cNvPr>
          <p:cNvSpPr txBox="1"/>
          <p:nvPr/>
        </p:nvSpPr>
        <p:spPr>
          <a:xfrm>
            <a:off x="2624328" y="5358384"/>
            <a:ext cx="78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of diffusion models. Creation of highly realistic images now widespread.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3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3132-135B-2E92-324F-AAFFF1A3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AI-Generated Content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10AD9-B7B4-555F-1DE9-40635F718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Approaches</a:t>
            </a:r>
          </a:p>
          <a:p>
            <a:pPr lvl="1"/>
            <a:r>
              <a:rPr lang="en-US" dirty="0"/>
              <a:t>Focused on detecting specific anomalies, such as JPEG compression &amp; artifacts.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Watermarking – Prone to circumvention.</a:t>
            </a:r>
          </a:p>
          <a:p>
            <a:pPr lvl="1"/>
            <a:r>
              <a:rPr lang="en-US" dirty="0"/>
              <a:t>Anomaly-Based – More reliable but difficult to implement.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9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5B5C-C28E-E9AB-FA52-62B25428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3122"/>
          </a:xfrm>
        </p:spPr>
        <p:txBody>
          <a:bodyPr/>
          <a:lstStyle/>
          <a:p>
            <a:r>
              <a:rPr lang="en-US" dirty="0"/>
              <a:t>Anomaly-based detection</a:t>
            </a:r>
            <a:endParaRPr lang="en-CA" dirty="0"/>
          </a:p>
        </p:txBody>
      </p:sp>
      <p:pic>
        <p:nvPicPr>
          <p:cNvPr id="4" name="Content Placeholder 3" descr="A collage of images of different types of buildings&#10;&#10;Description automatically generated">
            <a:extLst>
              <a:ext uri="{FF2B5EF4-FFF2-40B4-BE49-F238E27FC236}">
                <a16:creationId xmlns:a16="http://schemas.microsoft.com/office/drawing/2014/main" id="{A1A7E17A-FC7A-6A87-D646-54ACF9DDE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037" y="3571619"/>
            <a:ext cx="7744827" cy="3286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64467-58D2-30B7-9F0A-3611548A3F4E}"/>
              </a:ext>
            </a:extLst>
          </p:cNvPr>
          <p:cNvSpPr txBox="1"/>
          <p:nvPr/>
        </p:nvSpPr>
        <p:spPr>
          <a:xfrm>
            <a:off x="1115568" y="1417320"/>
            <a:ext cx="10296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Autonomously identifies AIGC regardless of preset watermarks.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Looks for patters, geometric inaccuracies, pixel artifacts, noise patterns from the diffusion noise process.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diverse datasets + Constant retraining on new datasets.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Varying effectiveness.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36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92D8-CC51-9478-C9C8-B16412EA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F40CE-B078-FAE1-AA6A-62254C67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Data sources for training.</a:t>
            </a:r>
          </a:p>
          <a:p>
            <a:r>
              <a:rPr lang="en-US" dirty="0"/>
              <a:t>Varied evaluation dataset for novel evaluation process.</a:t>
            </a:r>
          </a:p>
          <a:p>
            <a:r>
              <a:rPr lang="en-US" dirty="0"/>
              <a:t>Binary classification process, using labelled directories.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568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581689-EC2B-3810-944C-505B83399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513" y="1261935"/>
            <a:ext cx="9951583" cy="4342509"/>
          </a:xfrm>
        </p:spPr>
      </p:pic>
    </p:spTree>
    <p:extLst>
      <p:ext uri="{BB962C8B-B14F-4D97-AF65-F5344CB8AC3E}">
        <p14:creationId xmlns:p14="http://schemas.microsoft.com/office/powerpoint/2010/main" val="236283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35B7A8-BB9D-1CD0-D23F-ABEC345A9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00" y="1098665"/>
            <a:ext cx="10498015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9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137</TotalTime>
  <Words>702</Words>
  <Application>Microsoft Office PowerPoint</Application>
  <PresentationFormat>Widescreen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Arial-BoldItalicMT</vt:lpstr>
      <vt:lpstr>Calibri</vt:lpstr>
      <vt:lpstr>Times New Roman</vt:lpstr>
      <vt:lpstr>Tw Cen MT</vt:lpstr>
      <vt:lpstr>Circuit</vt:lpstr>
      <vt:lpstr>Evaluating the Effectiveness of Machine-Learning in Detecting AI-Generated Content</vt:lpstr>
      <vt:lpstr>Introduction</vt:lpstr>
      <vt:lpstr>Research questions</vt:lpstr>
      <vt:lpstr>Evolution of AI-Generated Content</vt:lpstr>
      <vt:lpstr>Detection of AI-Generated Content</vt:lpstr>
      <vt:lpstr>Anomaly-based detection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</vt:lpstr>
      <vt:lpstr>Implementation - Custom CNN</vt:lpstr>
      <vt:lpstr>Transfer Model using Resnet50</vt:lpstr>
      <vt:lpstr>Model training / Validation Accuracy</vt:lpstr>
      <vt:lpstr>Key findings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Effectiveness of Machine-Learning in Detecting AI-Generated Content</dc:title>
  <dc:creator>B00132512 Sam Magee</dc:creator>
  <cp:lastModifiedBy>B00132512 Sam Magee</cp:lastModifiedBy>
  <cp:revision>3</cp:revision>
  <dcterms:created xsi:type="dcterms:W3CDTF">2024-05-16T00:16:27Z</dcterms:created>
  <dcterms:modified xsi:type="dcterms:W3CDTF">2024-05-16T02:34:05Z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